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9" r:id="rId5"/>
    <p:sldId id="270" r:id="rId6"/>
    <p:sldId id="272" r:id="rId7"/>
    <p:sldId id="271" r:id="rId8"/>
    <p:sldId id="262" r:id="rId9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20" y="18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Заголовок и вертикальный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Вертикальный заголовок и текс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Заголовок раздел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Только заголовок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Пусто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E27959E-156A-492A-ADE8-F10EBBD080AA}" type="datetimeFigureOut">
              <a:rPr lang="ru-RU"/>
              <a:pPr>
                <a:defRPr/>
              </a:pPr>
              <a:t>18.05.2024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3E576EB-042A-4C13-A327-595807CB11A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-13108" y="-171000"/>
            <a:ext cx="12509068" cy="7200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4817138" y="2830743"/>
            <a:ext cx="7678822" cy="1313743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ru-RU" sz="2400" b="1" dirty="0">
                <a:solidFill>
                  <a:schemeClr val="bg1"/>
                </a:solidFill>
                <a:latin typeface="Arial"/>
                <a:cs typeface="Arial"/>
              </a:rPr>
              <a:t>3</a:t>
            </a:r>
            <a:r>
              <a:rPr lang="en-US" sz="2400" b="1" dirty="0">
                <a:solidFill>
                  <a:schemeClr val="bg1"/>
                </a:solidFill>
                <a:latin typeface="Arial"/>
                <a:cs typeface="Arial"/>
              </a:rPr>
              <a:t>D</a:t>
            </a:r>
            <a:r>
              <a:rPr lang="ru-RU" sz="2400" b="1" dirty="0">
                <a:solidFill>
                  <a:schemeClr val="bg1"/>
                </a:solidFill>
                <a:latin typeface="Arial"/>
                <a:cs typeface="Arial"/>
              </a:rPr>
              <a:t>-визуализация производственного помещения</a:t>
            </a:r>
            <a:endParaRPr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336280" y="366834"/>
            <a:ext cx="3474720" cy="45928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76" name="Прямоугольник с двумя вырезанными противолежащими углами 39"/>
          <p:cNvSpPr/>
          <p:nvPr/>
        </p:nvSpPr>
        <p:spPr bwMode="auto">
          <a:xfrm>
            <a:off x="613932" y="1687927"/>
            <a:ext cx="11277600" cy="33002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5459" tIns="8001" rIns="229457" bIns="8001" numCol="1" spcCol="1270" anchor="ctr" anchorCtr="0">
            <a:noAutofit/>
          </a:bodyPr>
          <a:lstStyle/>
          <a:p>
            <a:pPr lvl="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dirty="0">
              <a:latin typeface=""/>
            </a:endParaRPr>
          </a:p>
          <a:p>
            <a:pPr marL="285750" lvl="0" indent="-28575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ru-RU" sz="2400" dirty="0" err="1">
                <a:solidFill>
                  <a:schemeClr val="tx1"/>
                </a:solidFill>
                <a:latin typeface=""/>
              </a:rPr>
              <a:t>Лавреш</a:t>
            </a:r>
            <a:r>
              <a:rPr lang="ru-RU" sz="2400" dirty="0">
                <a:solidFill>
                  <a:schemeClr val="tx1"/>
                </a:solidFill>
                <a:latin typeface=""/>
              </a:rPr>
              <a:t> Федор – лидер команды, организация процесса</a:t>
            </a:r>
          </a:p>
          <a:p>
            <a:pPr marL="285750" lvl="0" indent="-28575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tx1"/>
                </a:solidFill>
                <a:latin typeface=""/>
              </a:rPr>
              <a:t>Набойщиков Артемий – аниматор сцены в </a:t>
            </a:r>
            <a:r>
              <a:rPr lang="en-US" sz="2400" dirty="0">
                <a:solidFill>
                  <a:schemeClr val="tx1"/>
                </a:solidFill>
                <a:latin typeface=""/>
              </a:rPr>
              <a:t>Unity</a:t>
            </a:r>
            <a:endParaRPr lang="ru-RU" sz="2400" dirty="0">
              <a:solidFill>
                <a:schemeClr val="tx1"/>
              </a:solidFill>
              <a:latin typeface=""/>
            </a:endParaRPr>
          </a:p>
          <a:p>
            <a:pPr marL="285750" lvl="0" indent="-28575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ru-RU" sz="2400" dirty="0">
                <a:solidFill>
                  <a:schemeClr val="tx1"/>
                </a:solidFill>
                <a:latin typeface=""/>
              </a:rPr>
              <a:t>Сухарев Александр – аналитик по экономике (экономическое обоснование проекта)</a:t>
            </a:r>
          </a:p>
          <a:p>
            <a:pPr marL="285750" lvl="0" indent="-28575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ru-RU" sz="2400" dirty="0" err="1">
                <a:solidFill>
                  <a:schemeClr val="tx1"/>
                </a:solidFill>
                <a:latin typeface=""/>
              </a:rPr>
              <a:t>Юкин</a:t>
            </a:r>
            <a:r>
              <a:rPr lang="ru-RU" sz="2400" dirty="0">
                <a:solidFill>
                  <a:schemeClr val="tx1"/>
                </a:solidFill>
                <a:latin typeface=""/>
              </a:rPr>
              <a:t> Дмитрий – 3</a:t>
            </a:r>
            <a:r>
              <a:rPr lang="en-US" sz="2400" dirty="0">
                <a:solidFill>
                  <a:schemeClr val="tx1"/>
                </a:solidFill>
                <a:latin typeface=""/>
              </a:rPr>
              <a:t>D-</a:t>
            </a:r>
            <a:r>
              <a:rPr lang="ru-RU" sz="2400" dirty="0" err="1">
                <a:solidFill>
                  <a:schemeClr val="tx1"/>
                </a:solidFill>
                <a:latin typeface=""/>
              </a:rPr>
              <a:t>моделлер</a:t>
            </a:r>
            <a:r>
              <a:rPr lang="ru-RU" sz="2400" dirty="0">
                <a:solidFill>
                  <a:schemeClr val="tx1"/>
                </a:solidFill>
                <a:latin typeface=""/>
              </a:rPr>
              <a:t> (Модели стола, манипулятора)</a:t>
            </a:r>
          </a:p>
          <a:p>
            <a:pPr marL="285750" lvl="0" indent="-285750" defTabSz="2667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  <a:defRPr/>
            </a:pPr>
            <a:r>
              <a:rPr lang="ru-RU" sz="2400" dirty="0" err="1">
                <a:solidFill>
                  <a:schemeClr val="tx1"/>
                </a:solidFill>
                <a:latin typeface=""/>
              </a:rPr>
              <a:t>Церниалов</a:t>
            </a:r>
            <a:r>
              <a:rPr lang="ru-RU" sz="2400" dirty="0">
                <a:solidFill>
                  <a:schemeClr val="tx1"/>
                </a:solidFill>
                <a:latin typeface=""/>
              </a:rPr>
              <a:t> Виктор – 3</a:t>
            </a:r>
            <a:r>
              <a:rPr lang="en-US" sz="2400" dirty="0">
                <a:solidFill>
                  <a:schemeClr val="tx1"/>
                </a:solidFill>
                <a:latin typeface=""/>
              </a:rPr>
              <a:t>D-</a:t>
            </a:r>
            <a:r>
              <a:rPr lang="ru-RU" sz="2400" dirty="0" err="1">
                <a:solidFill>
                  <a:schemeClr val="tx1"/>
                </a:solidFill>
                <a:latin typeface=""/>
              </a:rPr>
              <a:t>моделлер</a:t>
            </a:r>
            <a:r>
              <a:rPr lang="ru-RU" sz="2400" dirty="0">
                <a:solidFill>
                  <a:schemeClr val="tx1"/>
                </a:solidFill>
                <a:latin typeface=""/>
              </a:rPr>
              <a:t> (Модели станка, тележки и заготовок)</a:t>
            </a:r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769428" y="1554824"/>
            <a:ext cx="20233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КОМАНДА</a:t>
            </a:r>
            <a:endParaRPr dirty="0">
              <a:latin typeface=""/>
            </a:endParaRPr>
          </a:p>
        </p:txBody>
      </p:sp>
      <p:pic>
        <p:nvPicPr>
          <p:cNvPr id="2" name="image1.png">
            <a:extLst>
              <a:ext uri="{FF2B5EF4-FFF2-40B4-BE49-F238E27FC236}">
                <a16:creationId xmlns:a16="http://schemas.microsoft.com/office/drawing/2014/main" id="{9EB1F7F1-1173-4D9E-C174-94F130F1774C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271779" y="5047672"/>
            <a:ext cx="2666115" cy="14773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 bwMode="auto">
          <a:xfrm>
            <a:off x="909291" y="930259"/>
            <a:ext cx="44021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Цели и задачи проекта</a:t>
            </a:r>
            <a:endParaRPr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DB98D5-7ECC-C656-4F6F-75D8B288C01D}"/>
              </a:ext>
            </a:extLst>
          </p:cNvPr>
          <p:cNvSpPr txBox="1"/>
          <p:nvPr/>
        </p:nvSpPr>
        <p:spPr>
          <a:xfrm>
            <a:off x="914188" y="1628635"/>
            <a:ext cx="10363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"/>
              </a:rPr>
              <a:t>Цель</a:t>
            </a:r>
            <a:r>
              <a:rPr lang="en-US" dirty="0">
                <a:latin typeface=""/>
              </a:rPr>
              <a:t>: </a:t>
            </a:r>
            <a:r>
              <a:rPr lang="ru-RU" dirty="0">
                <a:latin typeface=""/>
              </a:rPr>
              <a:t>разработать виртуальное пространство для демонстрации взаимодействия робота-манипулятора со сверлильным станком для обучения персонала производственных предприятий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A32CDE-9315-5CB9-65E7-CE7B789C2969}"/>
              </a:ext>
            </a:extLst>
          </p:cNvPr>
          <p:cNvSpPr txBox="1"/>
          <p:nvPr/>
        </p:nvSpPr>
        <p:spPr>
          <a:xfrm>
            <a:off x="909291" y="2555629"/>
            <a:ext cx="888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"/>
              </a:rPr>
              <a:t>Задачи</a:t>
            </a:r>
            <a:r>
              <a:rPr lang="en-US" sz="2000" b="1" dirty="0">
                <a:latin typeface=""/>
              </a:rPr>
              <a:t>: </a:t>
            </a:r>
            <a:endParaRPr lang="ru-RU" sz="2000" dirty="0">
              <a:latin typeface="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56DE90-6D61-9320-FE40-5FF97DDDF08F}"/>
              </a:ext>
            </a:extLst>
          </p:cNvPr>
          <p:cNvSpPr txBox="1"/>
          <p:nvPr/>
        </p:nvSpPr>
        <p:spPr>
          <a:xfrm>
            <a:off x="909291" y="2955739"/>
            <a:ext cx="53591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latin typeface=""/>
              </a:rPr>
              <a:t>1</a:t>
            </a:r>
            <a:r>
              <a:rPr lang="en-US" sz="1800" dirty="0">
                <a:latin typeface=""/>
              </a:rPr>
              <a:t>. </a:t>
            </a:r>
            <a:r>
              <a:rPr lang="ru-RU" sz="1800" dirty="0">
                <a:latin typeface=""/>
              </a:rPr>
              <a:t>Выбрать среду разработки</a:t>
            </a:r>
          </a:p>
          <a:p>
            <a:r>
              <a:rPr lang="ru-RU" sz="1800" dirty="0">
                <a:latin typeface=""/>
              </a:rPr>
              <a:t>2</a:t>
            </a:r>
            <a:r>
              <a:rPr lang="en-US" sz="1800" dirty="0">
                <a:latin typeface=""/>
              </a:rPr>
              <a:t>.</a:t>
            </a:r>
            <a:r>
              <a:rPr lang="ru-RU" sz="1800" dirty="0">
                <a:latin typeface=""/>
              </a:rPr>
              <a:t> Найти или создать необходимые </a:t>
            </a:r>
            <a:r>
              <a:rPr lang="en-US" sz="1800" dirty="0">
                <a:latin typeface=""/>
              </a:rPr>
              <a:t>3D</a:t>
            </a:r>
            <a:r>
              <a:rPr lang="ru-RU" sz="1800" dirty="0">
                <a:latin typeface=""/>
              </a:rPr>
              <a:t>-модели</a:t>
            </a:r>
            <a:r>
              <a:rPr lang="en-US" sz="1800" dirty="0">
                <a:latin typeface=""/>
              </a:rPr>
              <a:t> </a:t>
            </a:r>
            <a:endParaRPr lang="ru-RU" sz="1800" dirty="0">
              <a:latin typeface=""/>
            </a:endParaRPr>
          </a:p>
          <a:p>
            <a:r>
              <a:rPr lang="ru-RU" sz="1800" dirty="0">
                <a:latin typeface=""/>
              </a:rPr>
              <a:t>3. Организовать заводское помещение</a:t>
            </a:r>
          </a:p>
          <a:p>
            <a:r>
              <a:rPr lang="ru-RU" sz="1800" dirty="0">
                <a:latin typeface=""/>
              </a:rPr>
              <a:t>4. Сделать анимацию взаимодействия моделей</a:t>
            </a:r>
          </a:p>
          <a:p>
            <a:endParaRPr lang="ru-RU" dirty="0"/>
          </a:p>
        </p:txBody>
      </p:sp>
      <p:pic>
        <p:nvPicPr>
          <p:cNvPr id="8" name="image1.png">
            <a:extLst>
              <a:ext uri="{FF2B5EF4-FFF2-40B4-BE49-F238E27FC236}">
                <a16:creationId xmlns:a16="http://schemas.microsoft.com/office/drawing/2014/main" id="{946C1B2F-95A3-2DCD-576D-505062DA9F7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271779" y="5048909"/>
            <a:ext cx="2666115" cy="147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20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 bwMode="auto">
          <a:xfrm>
            <a:off x="482568" y="1306245"/>
            <a:ext cx="36263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Описание решения</a:t>
            </a:r>
            <a:endParaRPr dirty="0">
              <a:latin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7B095-7BF5-7581-D76A-28F113C97E1D}"/>
              </a:ext>
            </a:extLst>
          </p:cNvPr>
          <p:cNvSpPr txBox="1"/>
          <p:nvPr/>
        </p:nvSpPr>
        <p:spPr>
          <a:xfrm>
            <a:off x="482568" y="1951672"/>
            <a:ext cx="1107615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"/>
              </a:rPr>
              <a:t>В ходе проекта было разработано </a:t>
            </a:r>
            <a:r>
              <a:rPr lang="ru-RU" dirty="0">
                <a:latin typeface=""/>
              </a:rPr>
              <a:t>виртуальное</a:t>
            </a:r>
            <a:r>
              <a:rPr lang="en-US" sz="1800" dirty="0">
                <a:latin typeface=""/>
              </a:rPr>
              <a:t> </a:t>
            </a:r>
            <a:r>
              <a:rPr lang="ru-RU" sz="1800" dirty="0">
                <a:latin typeface=""/>
              </a:rPr>
              <a:t>пространство производственного помещения, содержащее следующие элементы:</a:t>
            </a:r>
          </a:p>
          <a:p>
            <a:pPr marL="342900" indent="-342900">
              <a:buAutoNum type="arabicPeriod"/>
            </a:pPr>
            <a:r>
              <a:rPr lang="ru-RU" dirty="0">
                <a:latin typeface=""/>
              </a:rPr>
              <a:t>Робот-манипулятор</a:t>
            </a:r>
          </a:p>
          <a:p>
            <a:pPr marL="342900" indent="-342900">
              <a:buAutoNum type="arabicPeriod"/>
            </a:pPr>
            <a:r>
              <a:rPr lang="ru-RU" sz="1800" dirty="0">
                <a:latin typeface=""/>
              </a:rPr>
              <a:t>Сверлильный станок</a:t>
            </a:r>
          </a:p>
          <a:p>
            <a:pPr marL="342900" indent="-342900">
              <a:buAutoNum type="arabicPeriod"/>
            </a:pPr>
            <a:r>
              <a:rPr lang="ru-RU" dirty="0">
                <a:latin typeface=""/>
              </a:rPr>
              <a:t>Стол для заготовок и деталей</a:t>
            </a:r>
          </a:p>
          <a:p>
            <a:pPr marL="342900" indent="-342900">
              <a:buAutoNum type="arabicPeriod"/>
            </a:pPr>
            <a:r>
              <a:rPr lang="ru-RU" sz="1800" dirty="0">
                <a:latin typeface=""/>
              </a:rPr>
              <a:t>Тележка для перевозки деталей и заготовок</a:t>
            </a:r>
          </a:p>
          <a:p>
            <a:pPr marL="342900" indent="-342900">
              <a:buAutoNum type="arabicPeriod"/>
            </a:pPr>
            <a:r>
              <a:rPr lang="ru-RU" dirty="0">
                <a:latin typeface=""/>
              </a:rPr>
              <a:t>Конвейерная лента</a:t>
            </a:r>
          </a:p>
          <a:p>
            <a:pPr marL="342900" indent="-342900">
              <a:buAutoNum type="arabicPeriod"/>
            </a:pPr>
            <a:r>
              <a:rPr lang="ru-RU" dirty="0">
                <a:latin typeface=""/>
              </a:rPr>
              <a:t>Средство управления роботом-манипулятором</a:t>
            </a:r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75FEE85C-7427-B5CC-EE87-063572A3BBE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271779" y="5047672"/>
            <a:ext cx="2666115" cy="14773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B44E75-7793-5F2D-59FD-2903BC434641}"/>
              </a:ext>
            </a:extLst>
          </p:cNvPr>
          <p:cNvSpPr txBox="1"/>
          <p:nvPr/>
        </p:nvSpPr>
        <p:spPr>
          <a:xfrm>
            <a:off x="482568" y="4299684"/>
            <a:ext cx="89913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"/>
              </a:rPr>
              <a:t>Заготовки поступают в производственное помещение на тележке. Робот-манипулятор выкладывает их на стол, после поочередно помещает их в станок, где происходит их обработка. </a:t>
            </a:r>
          </a:p>
          <a:p>
            <a:r>
              <a:rPr lang="ru-RU" dirty="0">
                <a:latin typeface=""/>
              </a:rPr>
              <a:t>Робот помещает готовые детали на конвейерную ленту, после чего они попадают на тележку, с помощью которой они отправляются на склад.</a:t>
            </a:r>
          </a:p>
        </p:txBody>
      </p:sp>
    </p:spTree>
    <p:extLst>
      <p:ext uri="{BB962C8B-B14F-4D97-AF65-F5344CB8AC3E}">
        <p14:creationId xmlns:p14="http://schemas.microsoft.com/office/powerpoint/2010/main" val="2430554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 bwMode="auto">
          <a:xfrm>
            <a:off x="999720" y="695592"/>
            <a:ext cx="71677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Экономическое обоснование проекта*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178045-E94E-CEC5-FABE-F03BA3B25933}"/>
              </a:ext>
            </a:extLst>
          </p:cNvPr>
          <p:cNvSpPr txBox="1"/>
          <p:nvPr/>
        </p:nvSpPr>
        <p:spPr>
          <a:xfrm>
            <a:off x="988182" y="6135489"/>
            <a:ext cx="82835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ru-RU" sz="1000" dirty="0"/>
              <a:t>*Представленные данные взяты по средней оценке необходимой информации о  соответствующих элементах с сайтов: </a:t>
            </a:r>
            <a:r>
              <a:rPr lang="en-US" sz="1000" dirty="0"/>
              <a:t>lasergu.ru,</a:t>
            </a:r>
            <a:r>
              <a:rPr lang="ru-RU" sz="1000" dirty="0"/>
              <a:t> </a:t>
            </a:r>
            <a:r>
              <a:rPr lang="en-US" sz="1000" dirty="0"/>
              <a:t>vseinstrumenti.ru, domclick.ru, tmzresurs.ru</a:t>
            </a:r>
            <a:r>
              <a:rPr lang="ru-RU" sz="1000" dirty="0"/>
              <a:t>, </a:t>
            </a:r>
            <a:r>
              <a:rPr lang="en-US" sz="1000" dirty="0"/>
              <a:t>vizzion.ru</a:t>
            </a:r>
            <a:r>
              <a:rPr lang="ru-RU" sz="1000" dirty="0"/>
              <a:t> а также иных  интернет источников.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035727" y="1265030"/>
            <a:ext cx="6561412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"/>
              </a:rPr>
              <a:t>Затраты на основные элементы производственной ячейки: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Сверлильный станок: 180 000 руб.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Конвейерная лента: 230 000 руб.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Робот-манипулятор: 15 000 000 руб.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Стол: 5 000 руб.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Тележка: 5 000 руб.</a:t>
            </a:r>
          </a:p>
          <a:p>
            <a:pPr marL="1257300" lvl="2" indent="-342900">
              <a:buFont typeface="+mj-lt"/>
              <a:buAutoNum type="arabicPeriod"/>
            </a:pPr>
            <a:r>
              <a:rPr lang="ru-RU" dirty="0">
                <a:latin typeface=""/>
              </a:rPr>
              <a:t>Комната </a:t>
            </a:r>
            <a:r>
              <a:rPr lang="en-US" dirty="0">
                <a:latin typeface=""/>
              </a:rPr>
              <a:t>(60</a:t>
            </a:r>
            <a:r>
              <a:rPr lang="ru-RU" dirty="0">
                <a:latin typeface=""/>
              </a:rPr>
              <a:t> м²): 140 000 руб. в месяц. </a:t>
            </a:r>
          </a:p>
          <a:p>
            <a:pPr marL="1257300" lvl="2" indent="-342900"/>
            <a:endParaRPr lang="ru-RU" dirty="0">
              <a:latin typeface=""/>
            </a:endParaRPr>
          </a:p>
          <a:p>
            <a:pPr marL="1257300" lvl="2" indent="-342900"/>
            <a:r>
              <a:rPr lang="ru-RU" dirty="0">
                <a:latin typeface=""/>
              </a:rPr>
              <a:t>		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38332" y="3256918"/>
            <a:ext cx="54649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"/>
              </a:rPr>
              <a:t>Итоговая стоимость реализации: 15 560 000 руб.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46780" y="3613609"/>
            <a:ext cx="947567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"/>
              </a:rPr>
              <a:t>В данной схеме не учтены затраты на обслуживание производственной ячейки, свет, </a:t>
            </a:r>
          </a:p>
          <a:p>
            <a:r>
              <a:rPr lang="ru-RU" dirty="0">
                <a:latin typeface=""/>
              </a:rPr>
              <a:t>электроэнергию и настройку оборудования.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57125" y="4427674"/>
            <a:ext cx="103589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"/>
              </a:rPr>
              <a:t>Средняя стоимость </a:t>
            </a:r>
            <a:r>
              <a:rPr lang="en-US" dirty="0">
                <a:latin typeface=""/>
              </a:rPr>
              <a:t>VR-</a:t>
            </a:r>
            <a:r>
              <a:rPr lang="ru-RU" dirty="0">
                <a:latin typeface=""/>
              </a:rPr>
              <a:t>оборудования для демонстрации работы производственной ячейки: </a:t>
            </a:r>
            <a:endParaRPr lang="en-US" dirty="0">
              <a:latin typeface=""/>
            </a:endParaRPr>
          </a:p>
          <a:p>
            <a:r>
              <a:rPr lang="ru-RU" dirty="0">
                <a:latin typeface=""/>
              </a:rPr>
              <a:t>57 000 руб.</a:t>
            </a:r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41BDFE2D-4489-246B-45F8-3AF5FDB2446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271779" y="5047672"/>
            <a:ext cx="2666115" cy="147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427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 bwMode="auto">
          <a:xfrm>
            <a:off x="976274" y="695592"/>
            <a:ext cx="6804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Демонстрация проекта </a:t>
            </a:r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4F34CC98-EA45-7699-5F31-6F0E4EAC85F0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 bwMode="auto">
          <a:xfrm>
            <a:off x="9271779" y="5047672"/>
            <a:ext cx="2666115" cy="1477328"/>
          </a:xfrm>
          <a:prstGeom prst="rect">
            <a:avLst/>
          </a:prstGeom>
        </p:spPr>
      </p:pic>
      <p:pic>
        <p:nvPicPr>
          <p:cNvPr id="5" name="20240518-0854-22.6139586">
            <a:hlinkClick r:id="" action="ppaction://media"/>
            <a:extLst>
              <a:ext uri="{FF2B5EF4-FFF2-40B4-BE49-F238E27FC236}">
                <a16:creationId xmlns:a16="http://schemas.microsoft.com/office/drawing/2014/main" id="{A903A7A3-3768-3223-7B0A-BBA765EAA6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9720" y="1365154"/>
            <a:ext cx="8317013" cy="466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86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 bwMode="auto">
          <a:xfrm>
            <a:off x="914400" y="1088906"/>
            <a:ext cx="6804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800" b="1" i="1" dirty="0">
                <a:solidFill>
                  <a:srgbClr val="002060"/>
                </a:solidFill>
                <a:latin typeface=""/>
              </a:rPr>
              <a:t>Выводы </a:t>
            </a:r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AAAF2B4F-14AC-8437-AAA8-478E8480804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271779" y="5047672"/>
            <a:ext cx="2666115" cy="1477328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9845A16-FBE3-FBB7-E720-B8FA6CEC4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333000"/>
            <a:ext cx="12192000" cy="216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FB2CE3-DE86-F171-C5CC-EECF49B0567F}"/>
              </a:ext>
            </a:extLst>
          </p:cNvPr>
          <p:cNvSpPr txBox="1"/>
          <p:nvPr/>
        </p:nvSpPr>
        <p:spPr bwMode="auto">
          <a:xfrm>
            <a:off x="6693877" y="45133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2567D6-5DE4-C310-8FEF-1FDBBA6A2867}"/>
              </a:ext>
            </a:extLst>
          </p:cNvPr>
          <p:cNvSpPr txBox="1"/>
          <p:nvPr/>
        </p:nvSpPr>
        <p:spPr>
          <a:xfrm>
            <a:off x="914399" y="1680794"/>
            <a:ext cx="9648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"/>
              </a:rPr>
              <a:t>В ходе выполнения проекта было разработано виртуальное пространство для демонстрации взаимодействия робота-манипулятора со сверлильным станком с использованием платформы </a:t>
            </a:r>
            <a:r>
              <a:rPr lang="en-US" sz="2000" dirty="0">
                <a:latin typeface=""/>
              </a:rPr>
              <a:t>Unity</a:t>
            </a:r>
            <a:r>
              <a:rPr lang="ru-RU" sz="2000" dirty="0">
                <a:latin typeface=""/>
              </a:rPr>
              <a:t>, а также проведён экономический анализ целесообразности проекта. Расчёты показали, что реализация виртуального пространства будет выгоднее для производственного предприятия, чем создание отдельного помещения для обучения персонала.</a:t>
            </a:r>
          </a:p>
        </p:txBody>
      </p:sp>
    </p:spTree>
    <p:extLst>
      <p:ext uri="{BB962C8B-B14F-4D97-AF65-F5344CB8AC3E}">
        <p14:creationId xmlns:p14="http://schemas.microsoft.com/office/powerpoint/2010/main" val="373633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-28958" y="-35169"/>
            <a:ext cx="12509068" cy="720000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 bwMode="auto">
          <a:xfrm>
            <a:off x="5222709" y="3695001"/>
            <a:ext cx="4200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2400" b="1" dirty="0">
                <a:solidFill>
                  <a:schemeClr val="bg1"/>
                </a:solidFill>
                <a:latin typeface="Arial"/>
                <a:cs typeface="Arial"/>
              </a:rPr>
              <a:t>СПАСИБО ЗА ВНИМАНИЕ!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1969</TotalTime>
  <Words>385</Words>
  <Application>Microsoft Macintosh PowerPoint</Application>
  <DocSecurity>0</DocSecurity>
  <PresentationFormat>Широкоэкранный</PresentationFormat>
  <Paragraphs>45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3D-визуализация производственного помещения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КОНСТРУКТОР  НОВОЙ ИНДУСТРИИ</dc:title>
  <dc:creator>Пользователь</dc:creator>
  <cp:lastModifiedBy>Microsoft Office User</cp:lastModifiedBy>
  <cp:revision>409</cp:revision>
  <dcterms:created xsi:type="dcterms:W3CDTF">2020-12-17T09:18:30Z</dcterms:created>
  <dcterms:modified xsi:type="dcterms:W3CDTF">2024-05-18T08:57:12Z</dcterms:modified>
  <dc:identifier/>
  <dc:language/>
  <cp:version/>
</cp:coreProperties>
</file>